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39875-F992-4F49-BD1D-0C4F1BEC71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D11F9-5BF7-45BA-B36A-797F6F137A5F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Найпоширеніший у земній корі металічний елемент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EC1F9B7E-133C-4F78-9A86-5ED6B86AC7FF}" type="parTrans" cxnId="{92EBB878-DF09-40BD-862F-D980C415FACD}">
      <dgm:prSet/>
      <dgm:spPr/>
      <dgm:t>
        <a:bodyPr/>
        <a:lstStyle/>
        <a:p>
          <a:endParaRPr lang="uk-UA"/>
        </a:p>
      </dgm:t>
    </dgm:pt>
    <dgm:pt modelId="{838949A7-88DD-48D2-B1EE-3A7342FCE113}" type="sibTrans" cxnId="{92EBB878-DF09-40BD-862F-D980C415FACD}">
      <dgm:prSet/>
      <dgm:spPr/>
      <dgm:t>
        <a:bodyPr/>
        <a:lstStyle/>
        <a:p>
          <a:endParaRPr lang="uk-UA"/>
        </a:p>
      </dgm:t>
    </dgm:pt>
    <dgm:pt modelId="{29E8C5D3-4D0C-401A-AC1F-B0EEAE139727}" type="pres">
      <dgm:prSet presAssocID="{E8B39875-F992-4F49-BD1D-0C4F1BEC71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0209E-D461-495A-AE91-ED271C6D149C}" type="pres">
      <dgm:prSet presAssocID="{B09D11F9-5BF7-45BA-B36A-797F6F137A5F}" presName="node" presStyleLbl="node1" presStyleIdx="0" presStyleCnt="1" custScaleX="52166" custScaleY="71730" custLinFactNeighborX="25946" custLinFactNeighborY="-3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FA33850-EF09-4728-A83E-3F56EA377E0E}" type="presOf" srcId="{E8B39875-F992-4F49-BD1D-0C4F1BEC7140}" destId="{29E8C5D3-4D0C-401A-AC1F-B0EEAE139727}" srcOrd="0" destOrd="0" presId="urn:microsoft.com/office/officeart/2005/8/layout/default"/>
    <dgm:cxn modelId="{92EBB878-DF09-40BD-862F-D980C415FACD}" srcId="{E8B39875-F992-4F49-BD1D-0C4F1BEC7140}" destId="{B09D11F9-5BF7-45BA-B36A-797F6F137A5F}" srcOrd="0" destOrd="0" parTransId="{EC1F9B7E-133C-4F78-9A86-5ED6B86AC7FF}" sibTransId="{838949A7-88DD-48D2-B1EE-3A7342FCE113}"/>
    <dgm:cxn modelId="{0C1B86FA-6B56-4147-9664-940FC5450DB7}" type="presOf" srcId="{B09D11F9-5BF7-45BA-B36A-797F6F137A5F}" destId="{0530209E-D461-495A-AE91-ED271C6D149C}" srcOrd="0" destOrd="0" presId="urn:microsoft.com/office/officeart/2005/8/layout/default"/>
    <dgm:cxn modelId="{6BFCB2D9-2E87-4994-980C-13602EBDBAD3}" type="presParOf" srcId="{29E8C5D3-4D0C-401A-AC1F-B0EEAE139727}" destId="{0530209E-D461-495A-AE91-ED271C6D149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D60B6-879F-49BD-AFDA-01CA85598E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2B76DD-056A-46F3-BA6C-AA7BCAD802A8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Найлегший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B707D420-7FAA-44DE-95B3-A59F72B6CDAE}" type="sibTrans" cxnId="{8AFB8F1C-FA1B-43A5-8621-47E162A7B13E}">
      <dgm:prSet/>
      <dgm:spPr/>
      <dgm:t>
        <a:bodyPr/>
        <a:lstStyle/>
        <a:p>
          <a:endParaRPr lang="ru-RU"/>
        </a:p>
      </dgm:t>
    </dgm:pt>
    <dgm:pt modelId="{191EB1A6-8A3D-413C-BFB1-C60A205CD6F5}" type="parTrans" cxnId="{8AFB8F1C-FA1B-43A5-8621-47E162A7B13E}">
      <dgm:prSet/>
      <dgm:spPr/>
      <dgm:t>
        <a:bodyPr/>
        <a:lstStyle/>
        <a:p>
          <a:endParaRPr lang="ru-RU"/>
        </a:p>
      </dgm:t>
    </dgm:pt>
    <dgm:pt modelId="{9FD45C23-91FD-4C36-AF10-E315C0EA4C1D}" type="pres">
      <dgm:prSet presAssocID="{7C0D60B6-879F-49BD-AFDA-01CA85598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27DD6-40B5-430E-AC7F-ECD1B00811FB}" type="pres">
      <dgm:prSet presAssocID="{DF2B76DD-056A-46F3-BA6C-AA7BCAD802A8}" presName="node" presStyleLbl="node1" presStyleIdx="0" presStyleCnt="1" custLinFactNeighborX="5988" custLinFactNeighborY="-1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B8F1C-FA1B-43A5-8621-47E162A7B13E}" srcId="{7C0D60B6-879F-49BD-AFDA-01CA85598E90}" destId="{DF2B76DD-056A-46F3-BA6C-AA7BCAD802A8}" srcOrd="0" destOrd="0" parTransId="{191EB1A6-8A3D-413C-BFB1-C60A205CD6F5}" sibTransId="{B707D420-7FAA-44DE-95B3-A59F72B6CDAE}"/>
    <dgm:cxn modelId="{25597246-B716-4048-90E4-DD44947FE35D}" type="presOf" srcId="{DF2B76DD-056A-46F3-BA6C-AA7BCAD802A8}" destId="{97D27DD6-40B5-430E-AC7F-ECD1B00811FB}" srcOrd="0" destOrd="0" presId="urn:microsoft.com/office/officeart/2005/8/layout/default"/>
    <dgm:cxn modelId="{DC29BA0A-2021-4055-8F17-F3311DA051DC}" type="presOf" srcId="{7C0D60B6-879F-49BD-AFDA-01CA85598E90}" destId="{9FD45C23-91FD-4C36-AF10-E315C0EA4C1D}" srcOrd="0" destOrd="0" presId="urn:microsoft.com/office/officeart/2005/8/layout/default"/>
    <dgm:cxn modelId="{86ECD30E-C6AA-41E7-AA80-D1F827F66CD5}" type="presParOf" srcId="{9FD45C23-91FD-4C36-AF10-E315C0EA4C1D}" destId="{97D27DD6-40B5-430E-AC7F-ECD1B00811F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72096-B623-4578-A5E7-82B2A87487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AAE1D-C946-401C-A034-088011F91EA7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err="1" smtClean="0">
              <a:solidFill>
                <a:schemeClr val="tx2">
                  <a:lumMod val="75000"/>
                </a:schemeClr>
              </a:solidFill>
            </a:rPr>
            <a:t>Найпластичніший</a:t>
          </a:r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 серед металів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7107C13-C835-4E95-92FC-268D93940CD7}" type="sibTrans" cxnId="{03CB7F7F-5660-4BA0-9E02-D883441390CC}">
      <dgm:prSet/>
      <dgm:spPr/>
      <dgm:t>
        <a:bodyPr/>
        <a:lstStyle/>
        <a:p>
          <a:endParaRPr lang="ru-RU"/>
        </a:p>
      </dgm:t>
    </dgm:pt>
    <dgm:pt modelId="{29CB2771-166D-4CA8-A997-7A5C6878EF69}" type="parTrans" cxnId="{03CB7F7F-5660-4BA0-9E02-D883441390CC}">
      <dgm:prSet/>
      <dgm:spPr/>
      <dgm:t>
        <a:bodyPr/>
        <a:lstStyle/>
        <a:p>
          <a:endParaRPr lang="ru-RU"/>
        </a:p>
      </dgm:t>
    </dgm:pt>
    <dgm:pt modelId="{19ECFAFD-188D-44EA-BA6E-9BF47A5F0965}" type="pres">
      <dgm:prSet presAssocID="{8F572096-B623-4578-A5E7-82B2A8748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ADBC8-BB32-4F37-9557-BB80ABFBA028}" type="pres">
      <dgm:prSet presAssocID="{D32AAE1D-C946-401C-A034-088011F91EA7}" presName="node" presStyleLbl="node1" presStyleIdx="0" presStyleCnt="1" custScaleY="118105" custLinFactNeighborX="3725" custLinFactNeighborY="-26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B7F7F-5660-4BA0-9E02-D883441390CC}" srcId="{8F572096-B623-4578-A5E7-82B2A8748734}" destId="{D32AAE1D-C946-401C-A034-088011F91EA7}" srcOrd="0" destOrd="0" parTransId="{29CB2771-166D-4CA8-A997-7A5C6878EF69}" sibTransId="{C7107C13-C835-4E95-92FC-268D93940CD7}"/>
    <dgm:cxn modelId="{EF355BBC-3B7C-4855-9C6C-5C7AE989F72D}" type="presOf" srcId="{D32AAE1D-C946-401C-A034-088011F91EA7}" destId="{993ADBC8-BB32-4F37-9557-BB80ABFBA028}" srcOrd="0" destOrd="0" presId="urn:microsoft.com/office/officeart/2005/8/layout/default"/>
    <dgm:cxn modelId="{0D8C6284-D08F-4B2F-8C80-F64CA30507C5}" type="presOf" srcId="{8F572096-B623-4578-A5E7-82B2A8748734}" destId="{19ECFAFD-188D-44EA-BA6E-9BF47A5F0965}" srcOrd="0" destOrd="0" presId="urn:microsoft.com/office/officeart/2005/8/layout/default"/>
    <dgm:cxn modelId="{FC7F1671-991E-4A72-8876-DAFE2A6C85A6}" type="presParOf" srcId="{19ECFAFD-188D-44EA-BA6E-9BF47A5F0965}" destId="{993ADBC8-BB32-4F37-9557-BB80ABFBA02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8BA8FA-B79F-4FE9-AA95-91D31918B1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347CC-6AF9-4835-A190-F44F5113DAB7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</a:rPr>
            <a:t>Єдиний метал в рідкому стані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EF0DF96-EB2D-4CE3-A791-493D1DC71908}" type="parTrans" cxnId="{77F05D24-2CE4-44A0-83B1-46FB5DFAF3FF}">
      <dgm:prSet/>
      <dgm:spPr/>
      <dgm:t>
        <a:bodyPr/>
        <a:lstStyle/>
        <a:p>
          <a:endParaRPr lang="ru-RU"/>
        </a:p>
      </dgm:t>
    </dgm:pt>
    <dgm:pt modelId="{AF70AFE2-74BC-47FB-8D9E-9DC12813E213}" type="sibTrans" cxnId="{77F05D24-2CE4-44A0-83B1-46FB5DFAF3FF}">
      <dgm:prSet/>
      <dgm:spPr/>
      <dgm:t>
        <a:bodyPr/>
        <a:lstStyle/>
        <a:p>
          <a:endParaRPr lang="ru-RU"/>
        </a:p>
      </dgm:t>
    </dgm:pt>
    <dgm:pt modelId="{94C2F7C0-C5FD-475F-B5D6-4F7419263E81}" type="pres">
      <dgm:prSet presAssocID="{F58BA8FA-B79F-4FE9-AA95-91D31918B1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27C48-183E-45F9-91D1-134B95B05AC8}" type="pres">
      <dgm:prSet presAssocID="{AB5347CC-6AF9-4835-A190-F44F5113DAB7}" presName="node" presStyleLbl="node1" presStyleIdx="0" presStyleCnt="1" custScaleY="125539" custLinFactNeighborX="5069" custLinFactNeighborY="-1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F8785-6471-41AF-90F6-7D2408513B1E}" type="presOf" srcId="{AB5347CC-6AF9-4835-A190-F44F5113DAB7}" destId="{57927C48-183E-45F9-91D1-134B95B05AC8}" srcOrd="0" destOrd="0" presId="urn:microsoft.com/office/officeart/2005/8/layout/default"/>
    <dgm:cxn modelId="{F08002F6-E3CA-45DC-8A11-67C9358339BD}" type="presOf" srcId="{F58BA8FA-B79F-4FE9-AA95-91D31918B110}" destId="{94C2F7C0-C5FD-475F-B5D6-4F7419263E81}" srcOrd="0" destOrd="0" presId="urn:microsoft.com/office/officeart/2005/8/layout/default"/>
    <dgm:cxn modelId="{77F05D24-2CE4-44A0-83B1-46FB5DFAF3FF}" srcId="{F58BA8FA-B79F-4FE9-AA95-91D31918B110}" destId="{AB5347CC-6AF9-4835-A190-F44F5113DAB7}" srcOrd="0" destOrd="0" parTransId="{3EF0DF96-EB2D-4CE3-A791-493D1DC71908}" sibTransId="{AF70AFE2-74BC-47FB-8D9E-9DC12813E213}"/>
    <dgm:cxn modelId="{9820A416-F924-4981-AA14-4CC4C5A982EC}" type="presParOf" srcId="{94C2F7C0-C5FD-475F-B5D6-4F7419263E81}" destId="{57927C48-183E-45F9-91D1-134B95B05AC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0209E-D461-495A-AE91-ED271C6D149C}">
      <dsp:nvSpPr>
        <dsp:cNvPr id="0" name=""/>
        <dsp:cNvSpPr/>
      </dsp:nvSpPr>
      <dsp:spPr>
        <a:xfrm>
          <a:off x="3936546" y="321503"/>
          <a:ext cx="4293053" cy="3541855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2">
                  <a:lumMod val="75000"/>
                </a:schemeClr>
              </a:solidFill>
            </a:rPr>
            <a:t>Найпоширеніший у земній корі металічний елемент </a:t>
          </a:r>
          <a:endParaRPr lang="ru-RU" sz="4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936546" y="321503"/>
        <a:ext cx="4293053" cy="3541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27DD6-40B5-430E-AC7F-ECD1B00811FB}">
      <dsp:nvSpPr>
        <dsp:cNvPr id="0" name=""/>
        <dsp:cNvSpPr/>
      </dsp:nvSpPr>
      <dsp:spPr>
        <a:xfrm>
          <a:off x="47012" y="0"/>
          <a:ext cx="4767093" cy="2860255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kern="1200" dirty="0" smtClean="0">
              <a:solidFill>
                <a:schemeClr val="tx2">
                  <a:lumMod val="75000"/>
                </a:schemeClr>
              </a:solidFill>
            </a:rPr>
            <a:t>Найлегший серед металів</a:t>
          </a:r>
          <a:endParaRPr lang="ru-RU" sz="5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012" y="0"/>
        <a:ext cx="4767093" cy="28602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ADBC8-BB32-4F37-9557-BB80ABFBA028}">
      <dsp:nvSpPr>
        <dsp:cNvPr id="0" name=""/>
        <dsp:cNvSpPr/>
      </dsp:nvSpPr>
      <dsp:spPr>
        <a:xfrm>
          <a:off x="0" y="0"/>
          <a:ext cx="5040560" cy="3571892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b="1" kern="1200" dirty="0" err="1" smtClean="0">
              <a:solidFill>
                <a:schemeClr val="tx2">
                  <a:lumMod val="75000"/>
                </a:schemeClr>
              </a:solidFill>
            </a:rPr>
            <a:t>Найпластичніший</a:t>
          </a:r>
          <a:r>
            <a:rPr lang="uk-UA" sz="4700" b="1" kern="1200" dirty="0" smtClean="0">
              <a:solidFill>
                <a:schemeClr val="tx2">
                  <a:lumMod val="75000"/>
                </a:schemeClr>
              </a:solidFill>
            </a:rPr>
            <a:t> серед металів</a:t>
          </a:r>
          <a:endParaRPr lang="ru-RU" sz="4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5040560" cy="35718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27C48-183E-45F9-91D1-134B95B05AC8}">
      <dsp:nvSpPr>
        <dsp:cNvPr id="0" name=""/>
        <dsp:cNvSpPr/>
      </dsp:nvSpPr>
      <dsp:spPr>
        <a:xfrm>
          <a:off x="4630" y="0"/>
          <a:ext cx="4737467" cy="3568421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kern="1200" dirty="0" smtClean="0">
              <a:solidFill>
                <a:schemeClr val="tx2">
                  <a:lumMod val="75000"/>
                </a:schemeClr>
              </a:solidFill>
            </a:rPr>
            <a:t>Єдиний метал в рідкому стані</a:t>
          </a:r>
          <a:endParaRPr lang="ru-RU" sz="5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30" y="0"/>
        <a:ext cx="4737467" cy="356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edsovet.su/load/rs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25752"/>
            <a:ext cx="346981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-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рекордсмени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93296"/>
            <a:ext cx="6400800" cy="660276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err="1" smtClean="0">
                <a:solidFill>
                  <a:schemeClr val="tx1"/>
                </a:solidFill>
              </a:rPr>
              <a:t>Ліна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Станіславівна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098" name="AutoShape 2" descr="http://art.lib.kherson.ua/files/art/elemental_rin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http://art.lib.kherson.ua/files/art/elemental_rin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http://art.lib.kherson.ua/files/art/elemental_rin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http://upload.wikimedia.org/wikipedia/commons/9/92/Gallium_cryst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http://upload.wikimedia.org/wikipedia/commons/9/92/Gallium_cryst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http://upload.wikimedia.org/wikipedia/commons/9/92/Gallium_cryst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11" name="AutoShape 15" descr="http://www.aratta-ukraine.com/textua/13041801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3" name="AutoShape 17" descr="http://www.aratta-ukraine.com/textua/13041801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857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24944"/>
            <a:ext cx="3508391" cy="26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60858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779912" y="836712"/>
          <a:ext cx="504056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4" name="AutoShape 2" descr="http://www.omsk300.ru/images/upload/gold-bullion-v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40768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мка 6"/>
          <p:cNvSpPr/>
          <p:nvPr/>
        </p:nvSpPr>
        <p:spPr>
          <a:xfrm>
            <a:off x="539552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907704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228184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347864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716016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7740352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28396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211960" y="620688"/>
          <a:ext cx="474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Рамка 5"/>
          <p:cNvSpPr/>
          <p:nvPr/>
        </p:nvSpPr>
        <p:spPr>
          <a:xfrm>
            <a:off x="1115616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699792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139952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652120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7164288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Ь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275"/>
            <a:ext cx="5267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50" y="3924300"/>
            <a:ext cx="432435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571870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в природі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47664" y="1700808"/>
            <a:ext cx="5457547" cy="3600400"/>
            <a:chOff x="4630" y="0"/>
            <a:chExt cx="4737467" cy="35684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30" y="0"/>
              <a:ext cx="4737467" cy="3568421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630" y="0"/>
              <a:ext cx="4737467" cy="3568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91680" y="1844824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складають понад  80% усіх хімічних елементів. Переважна більшість металів зустрічається в природі у вигляді різних сполук і лише деякі з них — у вільному стані. Це так звані самородні метали (золото і платина), а також інколи срібло, ртуть, мідь та інші метали.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te.zavantag.com/tw_files2/urls_40/16/d-15043/7z-docs/35_html_4b16e32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2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Диаграмма" r:id="rId3" imgW="8029575" imgH="5857875" progId="Excel.Sheet.8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481" y="3429000"/>
            <a:ext cx="429651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122" name="AutoShape 2" descr="http://ktoreshit.ru/images/predmets/himiy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9" name="AutoShape 19" descr="http://www.playcast.ru/uploads/2015/04/04/1299435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5" name="AutoShape 25" descr="http://img1.liveinternet.ru/images/attach/c/0/118/770/118770355_large_0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8" name="AutoShape 28" descr="http://img1.liveinternet.ru/images/attach/c/0/118/770/118770355_large_0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0" name="AutoShape 30" descr="http://s8.postimage.org/aliuy9445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30" name="Группа 29"/>
          <p:cNvGrpSpPr/>
          <p:nvPr/>
        </p:nvGrpSpPr>
        <p:grpSpPr>
          <a:xfrm>
            <a:off x="683568" y="908720"/>
            <a:ext cx="4737467" cy="2880320"/>
            <a:chOff x="4630" y="0"/>
            <a:chExt cx="4737467" cy="356842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30" y="0"/>
              <a:ext cx="4737467" cy="3568421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4630" y="0"/>
              <a:ext cx="4737467" cy="3568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55576" y="119675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 учениці 6-Б(г) класу</a:t>
            </a:r>
          </a:p>
          <a:p>
            <a:pPr>
              <a:buNone/>
            </a:pP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Болкун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Адріяна</a:t>
            </a:r>
            <a:endParaRPr lang="uk-UA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Матула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Ліана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30120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49" y="218213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2204864"/>
            <a:ext cx="1455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11760" y="3212976"/>
            <a:ext cx="423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43808" y="407707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-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рекордсмени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4725144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в природі</a:t>
            </a:r>
          </a:p>
          <a:p>
            <a:endParaRPr lang="uk-UA" dirty="0"/>
          </a:p>
        </p:txBody>
      </p:sp>
      <p:pic>
        <p:nvPicPr>
          <p:cNvPr id="21" name="Picture 4" descr="http://profesorjrc.es/images/quimic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49889"/>
            <a:ext cx="2555776" cy="1708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2321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28698"/>
            <a:ext cx="2880320" cy="232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448272" cy="230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176464" cy="1143000"/>
          </a:xfrm>
        </p:spPr>
        <p:txBody>
          <a:bodyPr/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Всі</a:t>
            </a:r>
            <a:r>
              <a:rPr lang="ru-RU" sz="2400" b="1" i="1" dirty="0" smtClean="0"/>
              <a:t> метали </a:t>
            </a:r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кристалічну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будову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Розташовані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іншим</a:t>
            </a:r>
            <a:r>
              <a:rPr lang="ru-RU" sz="2400" b="1" i="1" dirty="0" smtClean="0"/>
              <a:t> способом </a:t>
            </a:r>
            <a:r>
              <a:rPr lang="ru-RU" sz="2400" b="1" i="1" dirty="0" err="1" smtClean="0"/>
              <a:t>атоми</a:t>
            </a:r>
            <a:r>
              <a:rPr lang="ru-RU" sz="2400" b="1" i="1" dirty="0" smtClean="0"/>
              <a:t> </a:t>
            </a:r>
            <a:r>
              <a:rPr lang="ru-RU" sz="2400" b="1" i="1" dirty="0" err="1" smtClean="0"/>
              <a:t>утворюють</a:t>
            </a:r>
            <a:r>
              <a:rPr lang="ru-RU" sz="2400" b="1" i="1" dirty="0" smtClean="0"/>
              <a:t> </a:t>
            </a:r>
            <a:r>
              <a:rPr lang="ru-RU" sz="2400" b="1" i="1" dirty="0" err="1" smtClean="0"/>
              <a:t>елементарну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коміркупросторової</a:t>
            </a:r>
            <a:r>
              <a:rPr lang="ru-RU" sz="2400" b="1" i="1" dirty="0" smtClean="0"/>
              <a:t> </a:t>
            </a:r>
            <a:r>
              <a:rPr lang="ru-RU" sz="2400" b="1" i="1" dirty="0" err="1" smtClean="0"/>
              <a:t>кристалічної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ґратки</a:t>
            </a:r>
            <a:r>
              <a:rPr lang="ru-RU" sz="2400" b="1" i="1" dirty="0" smtClean="0"/>
              <a:t>. Тип </a:t>
            </a:r>
            <a:r>
              <a:rPr lang="ru-RU" sz="2400" b="1" i="1" dirty="0" err="1" smtClean="0"/>
              <a:t>ґратки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залежить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хімічної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природи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фазового стану </a:t>
            </a:r>
            <a:r>
              <a:rPr lang="ru-RU" sz="2400" b="1" i="1" dirty="0" err="1" smtClean="0"/>
              <a:t>металу</a:t>
            </a:r>
            <a:r>
              <a:rPr lang="ru-RU" sz="2400" b="1" i="1" dirty="0" smtClean="0"/>
              <a:t>.</a:t>
            </a:r>
            <a:r>
              <a:rPr lang="uk-UA" sz="2400" b="1" i="1" dirty="0" smtClean="0"/>
              <a:t> Як і залізо, олово, нікель, титан, кобальт та деякі інші метали зі зміною температури змінюють тип своїх ґраток. Наприклад, нікель може мати кубічну </a:t>
            </a:r>
            <a:r>
              <a:rPr lang="uk-UA" sz="2400" b="1" i="1" dirty="0" err="1" smtClean="0"/>
              <a:t>ґратку</a:t>
            </a:r>
            <a:r>
              <a:rPr lang="uk-UA" sz="2400" b="1" i="1" dirty="0" smtClean="0"/>
              <a:t>, а кальцій — кубічну гранецентровану, гексагональну і кубічну </a:t>
            </a:r>
            <a:r>
              <a:rPr lang="uk-UA" sz="2400" b="1" i="1" dirty="0" err="1" smtClean="0"/>
              <a:t>об'ємно-центровану</a:t>
            </a:r>
            <a:r>
              <a:rPr lang="uk-UA" sz="2400" b="1" i="1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054" name="AutoShape 6" descr="http://upload.wikimedia.org/wikipedia/commons/d/d7/Cubic%2C_face-center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2232248" cy="20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09476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rPr>
              <a:t>   Шаблоны презентаций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://pedsovet.su/img/forumicons/feed_128x128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219075" cy="21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41277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Металами є прості речовини більшості хімічних елементів (приблизно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80 %</a:t>
            </a:r>
            <a:r>
              <a:rPr lang="uk-UA" b="1" i="1" dirty="0" smtClean="0"/>
              <a:t> елементів періодичної системи елементів). Найпоширенішим хімічним елементом-металом у земній корі є алюміній.</a:t>
            </a:r>
            <a:endParaRPr lang="uk-UA" b="1" i="1" dirty="0"/>
          </a:p>
        </p:txBody>
      </p:sp>
      <p:sp>
        <p:nvSpPr>
          <p:cNvPr id="1028" name="AutoShape 4" descr="http://viknasvit.com.ua/im/top-alumin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http://viknasvit.com.ua/im/top-alumin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http://viknasvit.com.ua/im/top-alumin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240" y="4293096"/>
            <a:ext cx="374476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509120"/>
            <a:ext cx="3095026" cy="218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7015">
            <a:off x="2951916" y="2359332"/>
            <a:ext cx="3744416" cy="2699724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433974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Documents and Settings\Himik\Рабочий стол\Супер-картинки\новые картинки\Абстракции\god damn wacko back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3851920" y="1124744"/>
            <a:ext cx="4464496" cy="2779040"/>
            <a:chOff x="3936546" y="321503"/>
            <a:chExt cx="5791507" cy="358459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936546" y="321503"/>
              <a:ext cx="4293053" cy="3541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35000" y="364239"/>
              <a:ext cx="4293053" cy="3541855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рекордсмени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0431">
            <a:off x="5806463" y="4485380"/>
            <a:ext cx="2851906" cy="2016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411" name="AutoShape 3" descr="http://www.auremo.org/files/o0z3fev67pkautw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http://www.periodictable.ru/066Dy/slides/D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1362">
            <a:off x="324570" y="2016392"/>
            <a:ext cx="2832314" cy="2124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2100">
            <a:off x="1981491" y="4549310"/>
            <a:ext cx="2857500" cy="1943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987824" y="2924944"/>
            <a:ext cx="20162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16216" y="364502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419872" y="3284984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76056" y="1340768"/>
            <a:ext cx="28803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Рідкоземельниі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кольорові метали:</a:t>
            </a:r>
          </a:p>
          <a:p>
            <a:pPr>
              <a:buFont typeface="Arial" pitchFamily="34" charset="0"/>
              <a:buChar char="•"/>
            </a:pP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Діспрозій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Гольмій</a:t>
            </a:r>
          </a:p>
          <a:p>
            <a:pPr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Гадоліній</a:t>
            </a: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imik\Рабочий стол\х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816424" cy="4220922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3923928" y="548680"/>
            <a:ext cx="4876904" cy="2949053"/>
            <a:chOff x="218963" y="0"/>
            <a:chExt cx="4876904" cy="29490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8963" y="0"/>
              <a:ext cx="4876904" cy="2926142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18963" y="22911"/>
              <a:ext cx="4876904" cy="2926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500" b="1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Найтвердіший</a:t>
              </a:r>
              <a:r>
                <a:rPr lang="ru-RU" sz="55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 метал</a:t>
              </a:r>
              <a:endParaRPr lang="ru-RU" sz="55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Рамка 9"/>
          <p:cNvSpPr/>
          <p:nvPr/>
        </p:nvSpPr>
        <p:spPr>
          <a:xfrm>
            <a:off x="3995936" y="3861048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Х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220072" y="3861048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444208" y="3861048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740352" y="3861048"/>
            <a:ext cx="1008112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М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осм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758" y="589954"/>
            <a:ext cx="4392488" cy="4886004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4535488" y="836712"/>
            <a:ext cx="4608512" cy="3744416"/>
            <a:chOff x="4781870" y="250219"/>
            <a:chExt cx="4976826" cy="304464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81870" y="250219"/>
              <a:ext cx="4976826" cy="2986095"/>
            </a:xfrm>
            <a:prstGeom prst="rect">
              <a:avLst/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4976826" y="308770"/>
              <a:ext cx="4176463" cy="298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Найважчий </a:t>
              </a:r>
              <a:r>
                <a:rPr lang="uk-UA" sz="54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серед металів</a:t>
              </a:r>
              <a:endParaRPr lang="ru-RU" sz="4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Рамка 7"/>
          <p:cNvSpPr/>
          <p:nvPr/>
        </p:nvSpPr>
        <p:spPr>
          <a:xfrm>
            <a:off x="6228184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347864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М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716016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1979712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539552" y="5517232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1156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Documents and Settings\Himik\Рабочий стол\алюміні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20688"/>
            <a:ext cx="3571900" cy="42484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Рамка 7"/>
          <p:cNvSpPr/>
          <p:nvPr/>
        </p:nvSpPr>
        <p:spPr>
          <a:xfrm>
            <a:off x="179512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707904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М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6084168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1331640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2555776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Ю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8207896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4932040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7164288" y="5733256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І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067944" y="1214422"/>
          <a:ext cx="4814106" cy="28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712"/>
            <a:ext cx="40324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мка 6"/>
          <p:cNvSpPr/>
          <p:nvPr/>
        </p:nvSpPr>
        <p:spPr>
          <a:xfrm>
            <a:off x="1115616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267744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563888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860032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6228184" y="5445224"/>
            <a:ext cx="936104" cy="864096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Й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</vt:lpstr>
      <vt:lpstr>Метали - рекордсмени</vt:lpstr>
      <vt:lpstr>План</vt:lpstr>
      <vt:lpstr>Будова</vt:lpstr>
      <vt:lpstr>Класифікація металів </vt:lpstr>
      <vt:lpstr>Метали рекордсмени</vt:lpstr>
      <vt:lpstr>Слайд 6</vt:lpstr>
      <vt:lpstr>Слайд 7</vt:lpstr>
      <vt:lpstr>Слайд 8</vt:lpstr>
      <vt:lpstr>Слайд 9</vt:lpstr>
      <vt:lpstr>Слайд 10</vt:lpstr>
      <vt:lpstr>Слайд 11</vt:lpstr>
      <vt:lpstr>Метали в природі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Гість</cp:lastModifiedBy>
  <cp:revision>22</cp:revision>
  <dcterms:created xsi:type="dcterms:W3CDTF">2014-07-22T11:28:51Z</dcterms:created>
  <dcterms:modified xsi:type="dcterms:W3CDTF">2015-05-14T14:00:27Z</dcterms:modified>
</cp:coreProperties>
</file>